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4" r:id="rId10"/>
    <p:sldId id="263" r:id="rId11"/>
    <p:sldId id="265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2"/>
  </p:normalViewPr>
  <p:slideViewPr>
    <p:cSldViewPr snapToGrid="0">
      <p:cViewPr varScale="1">
        <p:scale>
          <a:sx n="112" d="100"/>
          <a:sy n="112" d="100"/>
        </p:scale>
        <p:origin x="9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C6C7CB-4787-364A-81F1-124BEEAE0848}" type="datetimeFigureOut">
              <a:rPr lang="en-US" smtClean="0"/>
              <a:t>2/28/23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5E3B42-094F-1A42-AEDB-D79B6FAE0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581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Bayesian: </a:t>
            </a:r>
            <a:r>
              <a:rPr lang="en-GB" dirty="0"/>
              <a:t>The main ingredient is a probabilistic surrogate model, which consists of a prior distribution that captures our beliefs about the </a:t>
            </a:r>
            <a:r>
              <a:rPr lang="en-GB" dirty="0" err="1"/>
              <a:t>behavior</a:t>
            </a:r>
            <a:r>
              <a:rPr lang="en-GB" dirty="0"/>
              <a:t> of the unknown objective function.</a:t>
            </a:r>
            <a:endParaRPr lang="en-US" dirty="0"/>
          </a:p>
          <a:p>
            <a:r>
              <a:rPr lang="en-US" dirty="0"/>
              <a:t>Hyperband: </a:t>
            </a:r>
            <a:r>
              <a:rPr lang="en-GB" dirty="0"/>
              <a:t>Hyperband is essentially a variation of random search that uses principled early-stopping strategy and an extension of the </a:t>
            </a:r>
            <a:r>
              <a:rPr lang="en-GB" dirty="0" err="1"/>
              <a:t>SuccessiveHalving</a:t>
            </a:r>
            <a:r>
              <a:rPr lang="en-GB" dirty="0"/>
              <a:t> algorithm to allocate resources.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5E3B42-094F-1A42-AEDB-D79B6FAE0D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08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A5B6-9137-3F1B-E0C6-87F3D6270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ACABB-9F97-593E-A9AA-FCF398DA26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23DD2-BFB4-24A1-9B86-C9D280048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51A9D-8495-0CE4-FED9-84C3572CA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EEAF5-C82A-A87E-6D0D-CF1A3E466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40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E8AEC-38CD-A2B2-6A06-0DF5B30C1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1872A-D426-2252-9783-20E14E133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5C42C-07F8-25E1-081E-DFF90C913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D99F7-1ECA-2113-6E23-4555046C5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169A1-BDBE-6180-1069-55298A12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447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F8EB05-FD38-12A2-C8E0-8C915C62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EF574E-20DE-78E4-FF6E-58407592DB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D94B0-D475-7FF4-E729-FE6F09FE7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DEBBA-8707-FDFD-B62F-672C32F11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075F2-310E-B074-E93E-CCAEA9616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073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B66E8-5876-BF2F-4587-114F1CAAE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CF437-793B-895B-E149-2E2BAFEB6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29AB4-E399-A6CE-02C5-A204AA831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4CFA4-AD46-874D-40AD-70FADDAA0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4EF55-6F20-A0E3-92EE-53B990188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79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CC1FF-6283-A46B-3E99-7FCAA8B58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F2D9A-EE04-0B13-C881-29333262A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6D16A-96E8-F486-004D-F3683C893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43568-D04B-7CDB-A2BE-CEB118655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0382E-9ABF-D5D0-22A8-474EA445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401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FAE5B-56EB-8F0F-6B33-31E2D339F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CBE45-AFDF-B4F6-F4DF-F6FEB46397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C79B5B-6953-0233-C47C-98D3D7FB3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CB61C-DBE1-1203-FFF1-B52D4565A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B7F112-9C72-6150-399C-8212A08C9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1BA12-7F94-3AAF-AE04-579E12EFA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950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D0FA0-9B6A-968F-B4C8-41E8D58CB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0305A-9CBF-DD25-A7FA-AD7611CD9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34F6D-ED38-090E-07B2-12FA163FAF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7202DE-9947-AD9B-FBC3-84DA38E601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8E2CBD-64BA-02A4-F609-50664D791D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825E9B-6419-0F82-29BF-D8099F123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0E493-3FE0-BB82-D2F4-08C761804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5AD560-BD57-2DE8-684A-D124F5A37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00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4F42F-0334-46E4-AFDA-DF9EE4F56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7026BC-2C81-52D1-5D46-A8E572068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5F4ED2-53A5-AF1C-1582-D53707FE5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FABDA6-3696-9BB0-F271-589006FD2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201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6E5C8E-B146-A020-A058-BF6E43ABE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2E2C25-8FAF-F1C0-A794-E74236602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EC41C9-3950-3A1B-38CE-FD2D9AD49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78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2EDDE-104E-9FFF-80AC-44F12CF9D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DE50B-6A93-60E4-75BD-862E21BFE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D51835-2214-C390-8330-8841A7EBA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2DACE-ACD6-8800-D8C5-5BFFFCAA5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94E22-BA90-F333-B21E-A990391EF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6517AA-EE14-25B7-6B0B-CCB2A2F09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95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C5E0A-E599-F048-B456-D51DFD009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B86992-D3E9-1FC4-960E-8CDD5774E4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6BE3CA-1B38-00D1-8874-622A0C967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0533E-C30E-7E46-550E-C906FDA29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4BAA9-434B-E8FE-DAA5-396D2ECD8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50A68-7C4C-5086-38B2-CA0969C8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62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4156AF-AF4C-898A-1739-ADB91EC4E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5D4FE-7BC7-3FB3-4ABD-145FA4970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F0668-B8AF-2C69-E04A-80B3D3EF18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0733F-12B8-E745-BAD0-F20A468E30A9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5C42D-3587-C7F2-A7CE-F8B075FAF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68DA5-FB1C-4355-296B-72FAA5BA42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FE1B1-CD2A-EB48-914C-57559C858A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66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36972-7571-1212-560D-C4AD883743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AAGI Interview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8390C-05D2-C28A-A7ED-5A987900B1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/>
              <a:t>Bappaditya Debnath(Rick)</a:t>
            </a:r>
          </a:p>
          <a:p>
            <a:pPr algn="r"/>
            <a:r>
              <a:rPr lang="en-US" dirty="0"/>
              <a:t>AAGI Candidate</a:t>
            </a:r>
          </a:p>
        </p:txBody>
      </p:sp>
    </p:spTree>
    <p:extLst>
      <p:ext uri="{BB962C8B-B14F-4D97-AF65-F5344CB8AC3E}">
        <p14:creationId xmlns:p14="http://schemas.microsoft.com/office/powerpoint/2010/main" val="747089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5A872-5EE8-687E-CF0D-4009169F8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010" y="243601"/>
            <a:ext cx="5379720" cy="697865"/>
          </a:xfrm>
        </p:spPr>
        <p:txBody>
          <a:bodyPr/>
          <a:lstStyle/>
          <a:p>
            <a:r>
              <a:rPr lang="en-US" dirty="0"/>
              <a:t>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1AD9-54CA-388A-50C9-40266FBB7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010" y="1129387"/>
            <a:ext cx="5459730" cy="1786255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Vulnerability:</a:t>
            </a:r>
          </a:p>
          <a:p>
            <a:pPr lvl="1"/>
            <a:r>
              <a:rPr lang="en-US" dirty="0"/>
              <a:t>Models learn pattern not noise.</a:t>
            </a:r>
          </a:p>
          <a:p>
            <a:pPr lvl="1"/>
            <a:r>
              <a:rPr lang="en-US" dirty="0"/>
              <a:t>Specific neurons may not learn.</a:t>
            </a:r>
          </a:p>
          <a:p>
            <a:pPr lvl="1"/>
            <a:r>
              <a:rPr lang="en-US" dirty="0"/>
              <a:t>These neurons may react to noise.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46D623C-CFEE-0EEB-A493-8B8829FB629F}"/>
              </a:ext>
            </a:extLst>
          </p:cNvPr>
          <p:cNvSpPr txBox="1">
            <a:spLocks/>
          </p:cNvSpPr>
          <p:nvPr/>
        </p:nvSpPr>
        <p:spPr>
          <a:xfrm>
            <a:off x="1226820" y="3429000"/>
            <a:ext cx="4693920" cy="178625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Attacks:</a:t>
            </a:r>
          </a:p>
          <a:p>
            <a:pPr lvl="1"/>
            <a:r>
              <a:rPr lang="en-US" dirty="0"/>
              <a:t>Perturbation attacks.</a:t>
            </a:r>
          </a:p>
          <a:p>
            <a:pPr lvl="1"/>
            <a:r>
              <a:rPr lang="en-US" dirty="0"/>
              <a:t>Adversarial attacks.</a:t>
            </a:r>
          </a:p>
          <a:p>
            <a:pPr lvl="1"/>
            <a:r>
              <a:rPr lang="en-US" dirty="0"/>
              <a:t>Data Poisoning.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F6D559-A1FF-B76C-A1FA-4F64F8661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5320" y="151160"/>
            <a:ext cx="2480356" cy="163192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ACAB5C5-6CA2-6E38-DC2B-3EAD0E4C86B4}"/>
              </a:ext>
            </a:extLst>
          </p:cNvPr>
          <p:cNvSpPr txBox="1">
            <a:spLocks/>
          </p:cNvSpPr>
          <p:nvPr/>
        </p:nvSpPr>
        <p:spPr>
          <a:xfrm>
            <a:off x="6456680" y="2022514"/>
            <a:ext cx="4693920" cy="178625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Exploitation:</a:t>
            </a:r>
          </a:p>
          <a:p>
            <a:pPr lvl="1"/>
            <a:r>
              <a:rPr lang="en-US" dirty="0"/>
              <a:t>Model Inversion.</a:t>
            </a:r>
          </a:p>
          <a:p>
            <a:pPr lvl="1"/>
            <a:r>
              <a:rPr lang="en-US" dirty="0"/>
              <a:t>Data recovery.</a:t>
            </a:r>
          </a:p>
          <a:p>
            <a:pPr lvl="1"/>
            <a:r>
              <a:rPr lang="en-US" dirty="0"/>
              <a:t>Safety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8B38C69-8C83-3B11-6636-961EA6269241}"/>
              </a:ext>
            </a:extLst>
          </p:cNvPr>
          <p:cNvSpPr txBox="1">
            <a:spLocks/>
          </p:cNvSpPr>
          <p:nvPr/>
        </p:nvSpPr>
        <p:spPr>
          <a:xfrm>
            <a:off x="6878955" y="4322127"/>
            <a:ext cx="4980305" cy="178625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Solution:</a:t>
            </a:r>
          </a:p>
          <a:p>
            <a:pPr lvl="1"/>
            <a:r>
              <a:rPr lang="en-US" dirty="0"/>
              <a:t>Model the noise (Diffusion models).</a:t>
            </a:r>
          </a:p>
          <a:p>
            <a:pPr lvl="1"/>
            <a:r>
              <a:rPr lang="en-US" dirty="0"/>
              <a:t>Train with adversarial examples.</a:t>
            </a:r>
          </a:p>
          <a:p>
            <a:pPr lvl="1"/>
            <a:r>
              <a:rPr lang="en-US" dirty="0"/>
              <a:t>Pay attention to attention maps</a:t>
            </a:r>
          </a:p>
          <a:p>
            <a:pPr lvl="1"/>
            <a:r>
              <a:rPr lang="en-US" dirty="0"/>
              <a:t>Interpretability</a:t>
            </a:r>
          </a:p>
        </p:txBody>
      </p:sp>
    </p:spTree>
    <p:extLst>
      <p:ext uri="{BB962C8B-B14F-4D97-AF65-F5344CB8AC3E}">
        <p14:creationId xmlns:p14="http://schemas.microsoft.com/office/powerpoint/2010/main" val="152257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F2380-DACF-B6D0-C315-70707FDE1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640" y="210868"/>
            <a:ext cx="10515600" cy="1325563"/>
          </a:xfrm>
        </p:spPr>
        <p:txBody>
          <a:bodyPr/>
          <a:lstStyle/>
          <a:p>
            <a:r>
              <a:rPr lang="en-US" dirty="0"/>
              <a:t>Distributed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67D2B-E233-265B-A8EE-7FB8205E8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640" y="1690688"/>
            <a:ext cx="4480775" cy="4351338"/>
          </a:xfrm>
        </p:spPr>
        <p:txBody>
          <a:bodyPr>
            <a:normAutofit/>
          </a:bodyPr>
          <a:lstStyle/>
          <a:p>
            <a:r>
              <a:rPr lang="en-US" dirty="0"/>
              <a:t>Data Parallelism: Dataset split into ‘N’ parts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Model Parallelism: Model split into ‘N’ parts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Pipeline parallelism: </a:t>
            </a:r>
            <a:r>
              <a:rPr lang="en-GB" dirty="0"/>
              <a:t>splits the input minibatch into multiple micro-batches 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6D90C-74F7-7581-7CCC-5C2B73B9B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975" y="1442057"/>
            <a:ext cx="6775360" cy="22467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9C52D9-4793-76B1-D58C-444F6AE6D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763" y="4159296"/>
            <a:ext cx="6646571" cy="23335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8EC2DF-203E-6444-4C66-A501349962F6}"/>
              </a:ext>
            </a:extLst>
          </p:cNvPr>
          <p:cNvSpPr txBox="1"/>
          <p:nvPr/>
        </p:nvSpPr>
        <p:spPr>
          <a:xfrm>
            <a:off x="7366715" y="3850783"/>
            <a:ext cx="209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Parallelism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6601B3-0A65-AD9D-2B90-01E1FE7966FF}"/>
              </a:ext>
            </a:extLst>
          </p:cNvPr>
          <p:cNvSpPr txBox="1"/>
          <p:nvPr/>
        </p:nvSpPr>
        <p:spPr>
          <a:xfrm>
            <a:off x="7366715" y="6432056"/>
            <a:ext cx="209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Pipeline Parallelism</a:t>
            </a:r>
          </a:p>
        </p:txBody>
      </p:sp>
    </p:spTree>
    <p:extLst>
      <p:ext uri="{BB962C8B-B14F-4D97-AF65-F5344CB8AC3E}">
        <p14:creationId xmlns:p14="http://schemas.microsoft.com/office/powerpoint/2010/main" val="1264964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5E866-DDAF-562C-72AA-760D07D77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5840" y="2902585"/>
            <a:ext cx="2819400" cy="1325563"/>
          </a:xfrm>
        </p:spPr>
        <p:txBody>
          <a:bodyPr/>
          <a:lstStyle/>
          <a:p>
            <a:pPr algn="ctr"/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975525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3B8EA-583E-BAB9-8D84-BD98CC27F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Tunning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E1B08-3AED-D325-9995-AE25C2A7C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68140" cy="4351338"/>
          </a:xfrm>
        </p:spPr>
        <p:txBody>
          <a:bodyPr/>
          <a:lstStyle/>
          <a:p>
            <a:r>
              <a:rPr lang="en-US" dirty="0"/>
              <a:t>Methods</a:t>
            </a:r>
          </a:p>
          <a:p>
            <a:pPr lvl="1"/>
            <a:r>
              <a:rPr lang="en-US" dirty="0"/>
              <a:t>Random Search (Intuition)</a:t>
            </a:r>
          </a:p>
          <a:p>
            <a:pPr lvl="1"/>
            <a:r>
              <a:rPr lang="en-US" dirty="0"/>
              <a:t>Grid Search </a:t>
            </a:r>
          </a:p>
          <a:p>
            <a:pPr lvl="1"/>
            <a:r>
              <a:rPr lang="en-US" dirty="0"/>
              <a:t>Bayesian </a:t>
            </a:r>
            <a:r>
              <a:rPr lang="en-US" dirty="0" err="1"/>
              <a:t>Optimisation</a:t>
            </a:r>
            <a:endParaRPr lang="en-US" dirty="0"/>
          </a:p>
          <a:p>
            <a:pPr lvl="1"/>
            <a:r>
              <a:rPr lang="en-US" dirty="0"/>
              <a:t>Hyperband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Tools</a:t>
            </a:r>
          </a:p>
          <a:p>
            <a:pPr lvl="1"/>
            <a:r>
              <a:rPr lang="en-US" dirty="0"/>
              <a:t>Bayesian </a:t>
            </a:r>
            <a:r>
              <a:rPr lang="en-US" dirty="0" err="1"/>
              <a:t>Optimisation</a:t>
            </a:r>
            <a:endParaRPr lang="en-US" dirty="0"/>
          </a:p>
          <a:p>
            <a:pPr lvl="1"/>
            <a:r>
              <a:rPr lang="en-US" dirty="0"/>
              <a:t>Ax-platform</a:t>
            </a:r>
          </a:p>
          <a:p>
            <a:pPr lvl="1"/>
            <a:r>
              <a:rPr lang="en-US" dirty="0" err="1"/>
              <a:t>Optuna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2EAB2B-BE24-70E7-837C-1EA9D962A5AA}"/>
              </a:ext>
            </a:extLst>
          </p:cNvPr>
          <p:cNvSpPr/>
          <p:nvPr/>
        </p:nvSpPr>
        <p:spPr>
          <a:xfrm>
            <a:off x="5097780" y="3609816"/>
            <a:ext cx="7094220" cy="101727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Tool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45D1E86-1C79-52A6-8B08-D79F95FA1342}"/>
              </a:ext>
            </a:extLst>
          </p:cNvPr>
          <p:cNvSpPr/>
          <p:nvPr/>
        </p:nvSpPr>
        <p:spPr>
          <a:xfrm>
            <a:off x="5097780" y="1690688"/>
            <a:ext cx="2434590" cy="132556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-&gt; Model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5514B6A-DAE7-17AB-096D-7B464642F85F}"/>
              </a:ext>
            </a:extLst>
          </p:cNvPr>
          <p:cNvSpPr/>
          <p:nvPr/>
        </p:nvSpPr>
        <p:spPr>
          <a:xfrm>
            <a:off x="9757410" y="1690688"/>
            <a:ext cx="2434590" cy="132556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search space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7DF1D19-9222-8F51-CF44-90C55BA46B3C}"/>
              </a:ext>
            </a:extLst>
          </p:cNvPr>
          <p:cNvSpPr/>
          <p:nvPr/>
        </p:nvSpPr>
        <p:spPr>
          <a:xfrm>
            <a:off x="7623810" y="1799909"/>
            <a:ext cx="2042160" cy="115538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Score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9FA744A-8480-AEF6-3329-209E1A58A32D}"/>
              </a:ext>
            </a:extLst>
          </p:cNvPr>
          <p:cNvSpPr/>
          <p:nvPr/>
        </p:nvSpPr>
        <p:spPr>
          <a:xfrm>
            <a:off x="6515100" y="5047297"/>
            <a:ext cx="4297680" cy="1155382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Best Parameters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F7CD32-AA7B-6BA0-7F0D-42024A904CD5}"/>
              </a:ext>
            </a:extLst>
          </p:cNvPr>
          <p:cNvCxnSpPr>
            <a:stCxn id="7" idx="2"/>
          </p:cNvCxnSpPr>
          <p:nvPr/>
        </p:nvCxnSpPr>
        <p:spPr>
          <a:xfrm>
            <a:off x="6315075" y="3016250"/>
            <a:ext cx="17145" cy="593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DC28EB-4DF5-1B37-AFB0-BB6E4E48D61F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8644890" y="2955291"/>
            <a:ext cx="0" cy="654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A7F3AFC-CE8B-248F-E192-F936AA338633}"/>
              </a:ext>
            </a:extLst>
          </p:cNvPr>
          <p:cNvCxnSpPr/>
          <p:nvPr/>
        </p:nvCxnSpPr>
        <p:spPr>
          <a:xfrm>
            <a:off x="11091862" y="3016250"/>
            <a:ext cx="17145" cy="593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766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894EE-DA37-C7B9-779B-16E506BFB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objects in Terrain(TOT)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930D9-4793-40C9-F674-36816F468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02530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Multiview detection</a:t>
            </a:r>
          </a:p>
          <a:p>
            <a:endParaRPr lang="en-US" dirty="0"/>
          </a:p>
          <a:p>
            <a:r>
              <a:rPr lang="en-US" dirty="0"/>
              <a:t>Pose Estimation</a:t>
            </a:r>
          </a:p>
          <a:p>
            <a:endParaRPr lang="en-US" dirty="0"/>
          </a:p>
          <a:p>
            <a:r>
              <a:rPr lang="en-US" dirty="0"/>
              <a:t>Context-aware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491579-1F26-4A88-1764-C4A3C2F71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105" y="1825625"/>
            <a:ext cx="57978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493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D8FD3-D223-2241-DED5-CC070F2C6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3675"/>
            <a:ext cx="10515600" cy="1325563"/>
          </a:xfrm>
        </p:spPr>
        <p:txBody>
          <a:bodyPr/>
          <a:lstStyle/>
          <a:p>
            <a:r>
              <a:rPr lang="en-US" dirty="0"/>
              <a:t>TOT: Pose Estimation (Key-point detection)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74FA4-80D2-D18C-CEBF-AC0856EF77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65370" cy="391223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2D pose Estimation:</a:t>
            </a:r>
          </a:p>
          <a:p>
            <a:pPr lvl="1"/>
            <a:r>
              <a:rPr lang="en-US" dirty="0"/>
              <a:t>2D Pose Nets (</a:t>
            </a:r>
            <a:r>
              <a:rPr lang="en-US" dirty="0" err="1"/>
              <a:t>Openpose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6D Pose estimation (RGB + Depth)</a:t>
            </a:r>
          </a:p>
          <a:p>
            <a:pPr lvl="1"/>
            <a:r>
              <a:rPr lang="en-US" dirty="0"/>
              <a:t>Point GNN</a:t>
            </a:r>
          </a:p>
          <a:p>
            <a:pPr lvl="1"/>
            <a:r>
              <a:rPr lang="en-US" dirty="0"/>
              <a:t>Point Pose Net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Pose integrated with segmentation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A0611A-7558-BA4B-22D7-2F19FF1AB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140" y="1330960"/>
            <a:ext cx="4597400" cy="4406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EC5DC9-F0F4-4F3C-157E-5599A8A62CA9}"/>
              </a:ext>
            </a:extLst>
          </p:cNvPr>
          <p:cNvSpPr txBox="1"/>
          <p:nvPr/>
        </p:nvSpPr>
        <p:spPr>
          <a:xfrm>
            <a:off x="6096000" y="5943600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Detectron2: Object detection, segmentation and </a:t>
            </a:r>
            <a:r>
              <a:rPr lang="en-US" dirty="0" err="1"/>
              <a:t>bbox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921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E1A2-A992-F5A3-2865-63C77E613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TOT: Multiview-detection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238EE-EFD3-FCEE-8234-93AA276A8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6716" cy="36493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Capture multiple views of the same scene containing objects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FPN helps detection at multiple scales</a:t>
            </a:r>
          </a:p>
          <a:p>
            <a:endParaRPr lang="en-US" dirty="0"/>
          </a:p>
          <a:p>
            <a:r>
              <a:rPr lang="en-US" dirty="0"/>
              <a:t>DETR 3D is a good example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44A98C-F58F-5DD7-5E29-B245EBBF883B}"/>
              </a:ext>
            </a:extLst>
          </p:cNvPr>
          <p:cNvGrpSpPr/>
          <p:nvPr/>
        </p:nvGrpSpPr>
        <p:grpSpPr>
          <a:xfrm>
            <a:off x="5459714" y="2223134"/>
            <a:ext cx="2722246" cy="2700337"/>
            <a:chOff x="6240775" y="2239804"/>
            <a:chExt cx="2722246" cy="2700337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4B6D88C-34D9-9F3B-C993-CA2485DF4971}"/>
                </a:ext>
              </a:extLst>
            </p:cNvPr>
            <p:cNvSpPr/>
            <p:nvPr/>
          </p:nvSpPr>
          <p:spPr>
            <a:xfrm>
              <a:off x="6240775" y="2239804"/>
              <a:ext cx="1531620" cy="9372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View 1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E0272F83-DF96-D391-77A0-BEC96F0BDC05}"/>
                </a:ext>
              </a:extLst>
            </p:cNvPr>
            <p:cNvSpPr/>
            <p:nvPr/>
          </p:nvSpPr>
          <p:spPr>
            <a:xfrm>
              <a:off x="6762746" y="2834640"/>
              <a:ext cx="1531620" cy="9372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View 2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CC363048-7BE5-E81A-3DCB-A33739F93145}"/>
                </a:ext>
              </a:extLst>
            </p:cNvPr>
            <p:cNvSpPr/>
            <p:nvPr/>
          </p:nvSpPr>
          <p:spPr>
            <a:xfrm>
              <a:off x="7431401" y="4002881"/>
              <a:ext cx="1531620" cy="9372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View N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A50D938-3153-1EDA-CEBE-58F629FA82B0}"/>
                </a:ext>
              </a:extLst>
            </p:cNvPr>
            <p:cNvGrpSpPr/>
            <p:nvPr/>
          </p:nvGrpSpPr>
          <p:grpSpPr>
            <a:xfrm>
              <a:off x="6960866" y="4047172"/>
              <a:ext cx="350519" cy="350519"/>
              <a:chOff x="7623810" y="3506787"/>
              <a:chExt cx="350519" cy="350519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B62B4673-0EA6-6AF2-DE4C-3745E878C65B}"/>
                  </a:ext>
                </a:extLst>
              </p:cNvPr>
              <p:cNvSpPr/>
              <p:nvPr/>
            </p:nvSpPr>
            <p:spPr>
              <a:xfrm>
                <a:off x="7623810" y="3506787"/>
                <a:ext cx="45719" cy="457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381DB62C-24DE-8D2F-B976-FC80149ECE87}"/>
                  </a:ext>
                </a:extLst>
              </p:cNvPr>
              <p:cNvSpPr/>
              <p:nvPr/>
            </p:nvSpPr>
            <p:spPr>
              <a:xfrm>
                <a:off x="7776210" y="3659187"/>
                <a:ext cx="45719" cy="457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F398F97E-8E02-E76C-6C9A-643A4CB7C360}"/>
                  </a:ext>
                </a:extLst>
              </p:cNvPr>
              <p:cNvSpPr/>
              <p:nvPr/>
            </p:nvSpPr>
            <p:spPr>
              <a:xfrm>
                <a:off x="7928610" y="3811587"/>
                <a:ext cx="45719" cy="457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3E18FFE-BB5B-A3D6-13BD-2E969962AAD9}"/>
              </a:ext>
            </a:extLst>
          </p:cNvPr>
          <p:cNvSpPr/>
          <p:nvPr/>
        </p:nvSpPr>
        <p:spPr>
          <a:xfrm>
            <a:off x="7688566" y="2223134"/>
            <a:ext cx="1531620" cy="9372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ResNet</a:t>
            </a:r>
            <a:r>
              <a:rPr lang="en-US" dirty="0"/>
              <a:t> + FPN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45CA60F-3237-3C78-587F-F0365DD757F9}"/>
              </a:ext>
            </a:extLst>
          </p:cNvPr>
          <p:cNvSpPr/>
          <p:nvPr/>
        </p:nvSpPr>
        <p:spPr>
          <a:xfrm>
            <a:off x="8136256" y="2807254"/>
            <a:ext cx="1531620" cy="9372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ResNet</a:t>
            </a:r>
            <a:r>
              <a:rPr lang="en-US" dirty="0"/>
              <a:t> + FPN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259BBE4-650A-798D-79F9-7A2133B0C73F}"/>
              </a:ext>
            </a:extLst>
          </p:cNvPr>
          <p:cNvSpPr/>
          <p:nvPr/>
        </p:nvSpPr>
        <p:spPr>
          <a:xfrm>
            <a:off x="8804911" y="3975495"/>
            <a:ext cx="1531620" cy="9372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ResNet</a:t>
            </a:r>
            <a:r>
              <a:rPr lang="en-US" dirty="0"/>
              <a:t> + FPN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535BA32-710D-2F0D-B7BE-A84282F620F9}"/>
              </a:ext>
            </a:extLst>
          </p:cNvPr>
          <p:cNvGrpSpPr/>
          <p:nvPr/>
        </p:nvGrpSpPr>
        <p:grpSpPr>
          <a:xfrm>
            <a:off x="11449018" y="3920490"/>
            <a:ext cx="350519" cy="350519"/>
            <a:chOff x="7623810" y="3506787"/>
            <a:chExt cx="350519" cy="350519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0B00360-21DE-04B2-56B6-78FD66F42D5C}"/>
                </a:ext>
              </a:extLst>
            </p:cNvPr>
            <p:cNvSpPr/>
            <p:nvPr/>
          </p:nvSpPr>
          <p:spPr>
            <a:xfrm>
              <a:off x="7623810" y="3506787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091D728-4555-7131-9A76-82CEA86867EF}"/>
                </a:ext>
              </a:extLst>
            </p:cNvPr>
            <p:cNvSpPr/>
            <p:nvPr/>
          </p:nvSpPr>
          <p:spPr>
            <a:xfrm>
              <a:off x="7776210" y="3659187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183E4D4-09A7-7EB8-E59F-AB8F2523367D}"/>
                </a:ext>
              </a:extLst>
            </p:cNvPr>
            <p:cNvSpPr/>
            <p:nvPr/>
          </p:nvSpPr>
          <p:spPr>
            <a:xfrm>
              <a:off x="7928610" y="3811587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0AE15D6-9D1F-A63E-7D8F-9BE074ECEB3D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9667876" y="3275884"/>
            <a:ext cx="668655" cy="10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84A89C81-E119-8A9B-BB27-13AF93077944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10336531" y="3960256"/>
            <a:ext cx="259079" cy="4838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971AEFF9-3B62-74FE-DEFB-7A3F1AD1B317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9220186" y="2691764"/>
            <a:ext cx="1375424" cy="342186"/>
          </a:xfrm>
          <a:prstGeom prst="bentConnector3">
            <a:avLst>
              <a:gd name="adj1" fmla="val 99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9B3E3369-1056-B461-578F-6B0BA82EEF5F}"/>
              </a:ext>
            </a:extLst>
          </p:cNvPr>
          <p:cNvSpPr/>
          <p:nvPr/>
        </p:nvSpPr>
        <p:spPr>
          <a:xfrm>
            <a:off x="10336531" y="3033949"/>
            <a:ext cx="487679" cy="9522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C75294-0F3B-1066-8DE7-8A02E041C536}"/>
              </a:ext>
            </a:extLst>
          </p:cNvPr>
          <p:cNvSpPr/>
          <p:nvPr/>
        </p:nvSpPr>
        <p:spPr>
          <a:xfrm>
            <a:off x="11005186" y="1954768"/>
            <a:ext cx="96012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BBOX 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83ADBC9-0FEA-F255-9C60-977B074D7CE1}"/>
              </a:ext>
            </a:extLst>
          </p:cNvPr>
          <p:cNvSpPr/>
          <p:nvPr/>
        </p:nvSpPr>
        <p:spPr>
          <a:xfrm>
            <a:off x="11031856" y="3166348"/>
            <a:ext cx="96012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BBOX 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AB37A08-E03A-C0BB-6DBC-AC8A41CDF0C7}"/>
              </a:ext>
            </a:extLst>
          </p:cNvPr>
          <p:cNvSpPr/>
          <p:nvPr/>
        </p:nvSpPr>
        <p:spPr>
          <a:xfrm>
            <a:off x="11005186" y="4364115"/>
            <a:ext cx="96012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BBOX N</a:t>
            </a:r>
          </a:p>
        </p:txBody>
      </p:sp>
    </p:spTree>
    <p:extLst>
      <p:ext uri="{BB962C8B-B14F-4D97-AF65-F5344CB8AC3E}">
        <p14:creationId xmlns:p14="http://schemas.microsoft.com/office/powerpoint/2010/main" val="717771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70AB9-24B3-C0CD-6119-3D1361622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99858"/>
            <a:ext cx="5505450" cy="929803"/>
          </a:xfrm>
        </p:spPr>
        <p:txBody>
          <a:bodyPr/>
          <a:lstStyle/>
          <a:p>
            <a:r>
              <a:rPr lang="en-US" dirty="0"/>
              <a:t>Invasive vegetation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A85DB56-7F12-DAEA-7F4C-893DF266FA85}"/>
              </a:ext>
            </a:extLst>
          </p:cNvPr>
          <p:cNvGrpSpPr/>
          <p:nvPr/>
        </p:nvGrpSpPr>
        <p:grpSpPr>
          <a:xfrm>
            <a:off x="6433185" y="1245871"/>
            <a:ext cx="2430780" cy="5120640"/>
            <a:chOff x="5993130" y="731520"/>
            <a:chExt cx="2430780" cy="5120640"/>
          </a:xfrm>
          <a:solidFill>
            <a:schemeClr val="accent2">
              <a:lumMod val="75000"/>
            </a:schemeClr>
          </a:solidFill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5F07ADA7-6649-656E-8055-0A420A1D1862}"/>
                </a:ext>
              </a:extLst>
            </p:cNvPr>
            <p:cNvSpPr/>
            <p:nvPr/>
          </p:nvSpPr>
          <p:spPr>
            <a:xfrm>
              <a:off x="5993130" y="731520"/>
              <a:ext cx="2430780" cy="512064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ED816D07-3C51-A090-10AC-0DD3DBE6DD70}"/>
                </a:ext>
              </a:extLst>
            </p:cNvPr>
            <p:cNvSpPr/>
            <p:nvPr/>
          </p:nvSpPr>
          <p:spPr>
            <a:xfrm>
              <a:off x="6377940" y="1988136"/>
              <a:ext cx="1828800" cy="86868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Texture Generation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F0E5C3D6-7A3C-777F-B6C4-51B62440C4CA}"/>
                </a:ext>
              </a:extLst>
            </p:cNvPr>
            <p:cNvSpPr/>
            <p:nvPr/>
          </p:nvSpPr>
          <p:spPr>
            <a:xfrm>
              <a:off x="6377940" y="3101341"/>
              <a:ext cx="1828800" cy="86868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Background subtraction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C12BE2ED-76B7-1166-CCB5-477445D5131B}"/>
                </a:ext>
              </a:extLst>
            </p:cNvPr>
            <p:cNvSpPr/>
            <p:nvPr/>
          </p:nvSpPr>
          <p:spPr>
            <a:xfrm>
              <a:off x="6377940" y="4316732"/>
              <a:ext cx="1828800" cy="86868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Cycle/Bicycle GAN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5E0599A-3E47-6BF1-F049-B78F27F6DBC8}"/>
                </a:ext>
              </a:extLst>
            </p:cNvPr>
            <p:cNvSpPr txBox="1"/>
            <p:nvPr/>
          </p:nvSpPr>
          <p:spPr>
            <a:xfrm>
              <a:off x="6423660" y="1097280"/>
              <a:ext cx="166878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      DATA ENHANCEMENT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4C3FEA2-A5F1-81BA-8C97-AB3698C23930}"/>
              </a:ext>
            </a:extLst>
          </p:cNvPr>
          <p:cNvGrpSpPr/>
          <p:nvPr/>
        </p:nvGrpSpPr>
        <p:grpSpPr>
          <a:xfrm>
            <a:off x="9338310" y="1245871"/>
            <a:ext cx="2430780" cy="5120640"/>
            <a:chOff x="8949690" y="731520"/>
            <a:chExt cx="2430780" cy="5120640"/>
          </a:xfrm>
          <a:solidFill>
            <a:schemeClr val="accent2">
              <a:lumMod val="50000"/>
            </a:schemeClr>
          </a:solidFill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F9E821C6-F4B7-A9D9-3D58-52CA3E0AD511}"/>
                </a:ext>
              </a:extLst>
            </p:cNvPr>
            <p:cNvSpPr/>
            <p:nvPr/>
          </p:nvSpPr>
          <p:spPr>
            <a:xfrm>
              <a:off x="8949690" y="731520"/>
              <a:ext cx="2430780" cy="512064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F1A85453-E2CB-6FB9-8CA7-50430981048E}"/>
                </a:ext>
              </a:extLst>
            </p:cNvPr>
            <p:cNvSpPr/>
            <p:nvPr/>
          </p:nvSpPr>
          <p:spPr>
            <a:xfrm>
              <a:off x="9250680" y="2347279"/>
              <a:ext cx="1828800" cy="86868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Transformers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0AA8331D-22BA-F947-3285-57D8D1CC008B}"/>
                </a:ext>
              </a:extLst>
            </p:cNvPr>
            <p:cNvSpPr/>
            <p:nvPr/>
          </p:nvSpPr>
          <p:spPr>
            <a:xfrm>
              <a:off x="9250680" y="3535681"/>
              <a:ext cx="1828800" cy="86868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Mask-RCNNs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B359FCE-2347-4380-0C54-003F00761266}"/>
                </a:ext>
              </a:extLst>
            </p:cNvPr>
            <p:cNvSpPr txBox="1"/>
            <p:nvPr/>
          </p:nvSpPr>
          <p:spPr>
            <a:xfrm>
              <a:off x="9330690" y="1097280"/>
              <a:ext cx="166878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      IMAGE SEGMENTATION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57B4108-22AF-766E-F94F-5B6661A3DBFD}"/>
              </a:ext>
            </a:extLst>
          </p:cNvPr>
          <p:cNvGrpSpPr/>
          <p:nvPr/>
        </p:nvGrpSpPr>
        <p:grpSpPr>
          <a:xfrm>
            <a:off x="521970" y="1245872"/>
            <a:ext cx="2430780" cy="5120640"/>
            <a:chOff x="3501390" y="1321752"/>
            <a:chExt cx="2430780" cy="512064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83DA09D3-21E8-0C03-B1AB-DA7FAEC62F6B}"/>
                </a:ext>
              </a:extLst>
            </p:cNvPr>
            <p:cNvSpPr/>
            <p:nvPr/>
          </p:nvSpPr>
          <p:spPr>
            <a:xfrm>
              <a:off x="3501390" y="1321752"/>
              <a:ext cx="2430780" cy="512064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0340DC3B-B47A-86DD-2D11-61E7BF8E3659}"/>
                </a:ext>
              </a:extLst>
            </p:cNvPr>
            <p:cNvSpPr/>
            <p:nvPr/>
          </p:nvSpPr>
          <p:spPr>
            <a:xfrm>
              <a:off x="3726180" y="4157028"/>
              <a:ext cx="1977390" cy="83756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Colour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860927AE-6BD4-34C5-AED4-CBE042A80287}"/>
                </a:ext>
              </a:extLst>
            </p:cNvPr>
            <p:cNvSpPr/>
            <p:nvPr/>
          </p:nvSpPr>
          <p:spPr>
            <a:xfrm>
              <a:off x="3726180" y="2690179"/>
              <a:ext cx="1977390" cy="83756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Hyperspectral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1348F93-23A4-A5AE-C631-B7539CA4E558}"/>
                </a:ext>
              </a:extLst>
            </p:cNvPr>
            <p:cNvSpPr txBox="1"/>
            <p:nvPr/>
          </p:nvSpPr>
          <p:spPr>
            <a:xfrm>
              <a:off x="4126230" y="1864478"/>
              <a:ext cx="1463040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MODALITY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67A2C6D-0523-09E7-8287-0F59B6061BC1}"/>
              </a:ext>
            </a:extLst>
          </p:cNvPr>
          <p:cNvGrpSpPr/>
          <p:nvPr/>
        </p:nvGrpSpPr>
        <p:grpSpPr>
          <a:xfrm>
            <a:off x="3528060" y="1245871"/>
            <a:ext cx="2430780" cy="5120640"/>
            <a:chOff x="822960" y="1321752"/>
            <a:chExt cx="2430780" cy="512064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1450ED67-C2AF-8319-591B-D7373ED674EA}"/>
                </a:ext>
              </a:extLst>
            </p:cNvPr>
            <p:cNvSpPr/>
            <p:nvPr/>
          </p:nvSpPr>
          <p:spPr>
            <a:xfrm>
              <a:off x="822960" y="1321752"/>
              <a:ext cx="2430780" cy="512064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B8DB6267-2093-44C8-A1DA-DEAEF2C4F090}"/>
                </a:ext>
              </a:extLst>
            </p:cNvPr>
            <p:cNvSpPr/>
            <p:nvPr/>
          </p:nvSpPr>
          <p:spPr>
            <a:xfrm>
              <a:off x="1143000" y="4145917"/>
              <a:ext cx="1977390" cy="83756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Drone Imaging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6E30C50C-8349-FC0A-3A43-28884672C587}"/>
                </a:ext>
              </a:extLst>
            </p:cNvPr>
            <p:cNvSpPr/>
            <p:nvPr/>
          </p:nvSpPr>
          <p:spPr>
            <a:xfrm>
              <a:off x="1143000" y="2679304"/>
              <a:ext cx="1977390" cy="83756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CCTV/Surveillance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5E790B-50E4-0B97-4733-71936AB1582B}"/>
                </a:ext>
              </a:extLst>
            </p:cNvPr>
            <p:cNvSpPr txBox="1"/>
            <p:nvPr/>
          </p:nvSpPr>
          <p:spPr>
            <a:xfrm>
              <a:off x="1430655" y="1657828"/>
              <a:ext cx="1495425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ACQUISITION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5202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57676-0C29-2EF7-8954-E22A53E2F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72306" cy="1325563"/>
          </a:xfrm>
        </p:spPr>
        <p:txBody>
          <a:bodyPr/>
          <a:lstStyle/>
          <a:p>
            <a:r>
              <a:rPr lang="en-US" dirty="0"/>
              <a:t>Attention Mechanism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9B853E-2F8A-7116-F816-36843624667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514" y="414031"/>
            <a:ext cx="6305421" cy="2399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B23B17D-CE9F-39BB-FEC2-82D795BA0E3F}"/>
              </a:ext>
            </a:extLst>
          </p:cNvPr>
          <p:cNvSpPr/>
          <p:nvPr/>
        </p:nvSpPr>
        <p:spPr>
          <a:xfrm>
            <a:off x="985500" y="2317987"/>
            <a:ext cx="965915" cy="6602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1AC800-997D-2E0B-5243-C86AA4C98B21}"/>
              </a:ext>
            </a:extLst>
          </p:cNvPr>
          <p:cNvSpPr/>
          <p:nvPr/>
        </p:nvSpPr>
        <p:spPr>
          <a:xfrm>
            <a:off x="985500" y="3360777"/>
            <a:ext cx="965915" cy="6602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BDF03AD-37C4-2165-BF1D-76649C99E478}"/>
              </a:ext>
            </a:extLst>
          </p:cNvPr>
          <p:cNvSpPr/>
          <p:nvPr/>
        </p:nvSpPr>
        <p:spPr>
          <a:xfrm>
            <a:off x="2279827" y="2813167"/>
            <a:ext cx="1286333" cy="742245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Similarity (DOT)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08801C8-4DE6-91C4-BD9D-E1E2919213F2}"/>
              </a:ext>
            </a:extLst>
          </p:cNvPr>
          <p:cNvSpPr/>
          <p:nvPr/>
        </p:nvSpPr>
        <p:spPr>
          <a:xfrm>
            <a:off x="3740938" y="2453181"/>
            <a:ext cx="482045" cy="1462216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</a:t>
            </a:r>
          </a:p>
          <a:p>
            <a:pPr algn="ctr"/>
            <a:r>
              <a:rPr lang="en-US" sz="1400" dirty="0"/>
              <a:t>O</a:t>
            </a:r>
          </a:p>
          <a:p>
            <a:pPr algn="ctr"/>
            <a:r>
              <a:rPr lang="en-US" sz="1400" dirty="0"/>
              <a:t>F</a:t>
            </a:r>
          </a:p>
          <a:p>
            <a:pPr algn="ctr"/>
            <a:r>
              <a:rPr lang="en-US" sz="1400" dirty="0"/>
              <a:t>T</a:t>
            </a:r>
          </a:p>
          <a:p>
            <a:pPr algn="ctr"/>
            <a:r>
              <a:rPr lang="en-US" sz="1400" dirty="0"/>
              <a:t>M</a:t>
            </a:r>
          </a:p>
          <a:p>
            <a:pPr algn="ctr"/>
            <a:r>
              <a:rPr lang="en-US" sz="1400" dirty="0"/>
              <a:t>A</a:t>
            </a:r>
          </a:p>
          <a:p>
            <a:pPr algn="ctr"/>
            <a:r>
              <a:rPr lang="en-US" sz="1400" dirty="0"/>
              <a:t>X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840D6545-CBE0-1E54-13FC-4C006ED4E629}"/>
              </a:ext>
            </a:extLst>
          </p:cNvPr>
          <p:cNvCxnSpPr>
            <a:stCxn id="4" idx="3"/>
            <a:endCxn id="6" idx="0"/>
          </p:cNvCxnSpPr>
          <p:nvPr/>
        </p:nvCxnSpPr>
        <p:spPr>
          <a:xfrm>
            <a:off x="1951415" y="2648108"/>
            <a:ext cx="971579" cy="16505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A080091B-B8AD-E14A-A77A-EDD503D4ABB0}"/>
              </a:ext>
            </a:extLst>
          </p:cNvPr>
          <p:cNvCxnSpPr>
            <a:cxnSpLocks/>
            <a:stCxn id="5" idx="3"/>
            <a:endCxn id="6" idx="2"/>
          </p:cNvCxnSpPr>
          <p:nvPr/>
        </p:nvCxnSpPr>
        <p:spPr>
          <a:xfrm flipV="1">
            <a:off x="1951415" y="3555412"/>
            <a:ext cx="971579" cy="13548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4F06A2-6BA3-6B0D-5625-EB7171A131A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3566160" y="3184289"/>
            <a:ext cx="1747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E44D482-0F47-EA40-7BDA-74B200550014}"/>
              </a:ext>
            </a:extLst>
          </p:cNvPr>
          <p:cNvSpPr txBox="1"/>
          <p:nvPr/>
        </p:nvSpPr>
        <p:spPr>
          <a:xfrm>
            <a:off x="3740938" y="3926535"/>
            <a:ext cx="482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CV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D9A294D-8C51-72D8-C49B-45AF4E182514}"/>
              </a:ext>
            </a:extLst>
          </p:cNvPr>
          <p:cNvSpPr/>
          <p:nvPr/>
        </p:nvSpPr>
        <p:spPr>
          <a:xfrm>
            <a:off x="4630653" y="2453181"/>
            <a:ext cx="575905" cy="2234076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CV</a:t>
            </a:r>
          </a:p>
          <a:p>
            <a:pPr algn="ctr"/>
            <a:endParaRPr lang="en-US" sz="1400" dirty="0"/>
          </a:p>
          <a:p>
            <a:pPr algn="ctr"/>
            <a:endParaRPr lang="en-US" sz="1400" dirty="0"/>
          </a:p>
          <a:p>
            <a:pPr algn="ctr"/>
            <a:endParaRPr lang="en-US" sz="1400" dirty="0"/>
          </a:p>
          <a:p>
            <a:pPr algn="ctr"/>
            <a:r>
              <a:rPr lang="en-US" b="1" dirty="0"/>
              <a:t>V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4C5165D-488D-D7C5-231C-B9C7BDF40BA2}"/>
              </a:ext>
            </a:extLst>
          </p:cNvPr>
          <p:cNvSpPr/>
          <p:nvPr/>
        </p:nvSpPr>
        <p:spPr>
          <a:xfrm>
            <a:off x="985500" y="4117863"/>
            <a:ext cx="965915" cy="6602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436D7384-1608-0413-02C0-CCF5E648FBD2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1951415" y="4445285"/>
            <a:ext cx="2659091" cy="26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ultiply 14">
            <a:extLst>
              <a:ext uri="{FF2B5EF4-FFF2-40B4-BE49-F238E27FC236}">
                <a16:creationId xmlns:a16="http://schemas.microsoft.com/office/drawing/2014/main" id="{A4AE1168-00C0-58CF-3283-2EF17ACB5BC2}"/>
              </a:ext>
            </a:extLst>
          </p:cNvPr>
          <p:cNvSpPr/>
          <p:nvPr/>
        </p:nvSpPr>
        <p:spPr>
          <a:xfrm>
            <a:off x="4749515" y="3384657"/>
            <a:ext cx="328412" cy="371123"/>
          </a:xfrm>
          <a:prstGeom prst="mathMultiply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82DD1D8-8E2A-C254-4ED7-F6DA1F0E13F5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>
            <a:off x="4222983" y="3184289"/>
            <a:ext cx="407670" cy="385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0DA08404-6F04-2B38-5FBB-2EA62E5D0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506" y="3518657"/>
            <a:ext cx="6162769" cy="252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555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DFACB-90E6-9823-9AB3-241BAD9BB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377" y="159063"/>
            <a:ext cx="2928214" cy="1325563"/>
          </a:xfrm>
        </p:spPr>
        <p:txBody>
          <a:bodyPr/>
          <a:lstStyle/>
          <a:p>
            <a:r>
              <a:rPr lang="en-US" dirty="0"/>
              <a:t>Transformer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93C827-6B16-CFC7-19BF-1C99DC13E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6414" y="6077"/>
            <a:ext cx="8425586" cy="43356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356CC4-2A8A-3FCB-AA16-55523EA18FE9}"/>
              </a:ext>
            </a:extLst>
          </p:cNvPr>
          <p:cNvSpPr txBox="1"/>
          <p:nvPr/>
        </p:nvSpPr>
        <p:spPr>
          <a:xfrm>
            <a:off x="605307" y="2150772"/>
            <a:ext cx="29282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Pre-Steps: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Patch Embedding . 224*224 (16 x16 words). 196 * 768 (hyper-param)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Classification token (learnable parameter)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Position embedding (spatial awareness)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Transformer block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Classification/Detection block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05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A9466-51DB-D736-2CBD-B8EB0471F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80" y="18255"/>
            <a:ext cx="9635490" cy="1273335"/>
          </a:xfrm>
        </p:spPr>
        <p:txBody>
          <a:bodyPr/>
          <a:lstStyle/>
          <a:p>
            <a:r>
              <a:rPr lang="en-US" dirty="0"/>
              <a:t>Attention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F2D2D-C58D-50E0-FC8C-5ACBD64B0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77689"/>
            <a:ext cx="9635490" cy="1897381"/>
          </a:xfrm>
        </p:spPr>
        <p:txBody>
          <a:bodyPr/>
          <a:lstStyle/>
          <a:p>
            <a:r>
              <a:rPr lang="en-GB" b="0" i="0" dirty="0">
                <a:solidFill>
                  <a:srgbClr val="292929"/>
                </a:solidFill>
                <a:effectLst/>
                <a:latin typeface="source-serif-pro"/>
              </a:rPr>
              <a:t>Visualise the relative importance of layer activations each spatial location. </a:t>
            </a:r>
          </a:p>
          <a:p>
            <a:r>
              <a:rPr lang="en-GB" dirty="0">
                <a:solidFill>
                  <a:srgbClr val="292929"/>
                </a:solidFill>
                <a:latin typeface="source-serif-pro"/>
              </a:rPr>
              <a:t>Process layer output through attention mechanism.</a:t>
            </a:r>
          </a:p>
          <a:p>
            <a:r>
              <a:rPr lang="en-GB" dirty="0">
                <a:solidFill>
                  <a:srgbClr val="292929"/>
                </a:solidFill>
                <a:latin typeface="source-serif-pro"/>
              </a:rPr>
              <a:t>Visualise the probabilities output by the attention layers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330A74-647F-84AF-D49C-D63D3A464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270" y="1216125"/>
            <a:ext cx="7772400" cy="252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335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404</Words>
  <Application>Microsoft Macintosh PowerPoint</Application>
  <PresentationFormat>Widescreen</PresentationFormat>
  <Paragraphs>126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source-serif-pro</vt:lpstr>
      <vt:lpstr>Office Theme</vt:lpstr>
      <vt:lpstr>AAGI Interview</vt:lpstr>
      <vt:lpstr>Hyperparameter Tunning</vt:lpstr>
      <vt:lpstr>Target objects in Terrain(TOT)</vt:lpstr>
      <vt:lpstr>TOT: Pose Estimation (Key-point detection)</vt:lpstr>
      <vt:lpstr>TOT: Multiview-detection</vt:lpstr>
      <vt:lpstr>Invasive vegetation</vt:lpstr>
      <vt:lpstr>Attention Mechanism</vt:lpstr>
      <vt:lpstr>Transformer</vt:lpstr>
      <vt:lpstr>Attention maps</vt:lpstr>
      <vt:lpstr>Noise</vt:lpstr>
      <vt:lpstr>Distributed Training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AAGI Interview</dc:title>
  <dc:creator>Bappaditya Debnath</dc:creator>
  <cp:lastModifiedBy>Bappaditya Debnath</cp:lastModifiedBy>
  <cp:revision>3</cp:revision>
  <dcterms:created xsi:type="dcterms:W3CDTF">2023-02-28T09:29:28Z</dcterms:created>
  <dcterms:modified xsi:type="dcterms:W3CDTF">2023-02-28T15:14:24Z</dcterms:modified>
</cp:coreProperties>
</file>

<file path=docProps/thumbnail.jpeg>
</file>